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3.xml.rels" ContentType="application/vnd.openxmlformats-package.relationships+xml"/>
  <Override PartName="/ppt/notesSlides/_rels/notesSlide1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8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18.jpeg" ContentType="image/jpeg"/>
  <Override PartName="/ppt/media/image11.png" ContentType="image/pn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</p:sldIdLst>
  <p:sldSz cx="119983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hdr"/>
          </p:nvPr>
        </p:nvSpPr>
        <p:spPr>
          <a:xfrm>
            <a:off x="1554480" y="553212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dt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7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71" name="PlaceHolder 5"/>
          <p:cNvSpPr>
            <a:spLocks noGrp="1"/>
          </p:cNvSpPr>
          <p:nvPr>
            <p:ph type="sldNum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05B9C5B-4875-4E1C-B37A-89D407B143A6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body"/>
          </p:nvPr>
        </p:nvSpPr>
        <p:spPr>
          <a:xfrm>
            <a:off x="374760" y="5480640"/>
            <a:ext cx="6824880" cy="4851000"/>
          </a:xfrm>
          <a:prstGeom prst="rect">
            <a:avLst/>
          </a:prstGeom>
        </p:spPr>
        <p:txBody>
          <a:bodyPr lIns="0" rIns="0" tIns="0" bIns="0"/>
          <a:p>
            <a:r>
              <a:rPr b="0" i="1" lang="en-US" sz="1800" spc="-1" strike="noStrike">
                <a:latin typeface="Open Sans"/>
              </a:rPr>
              <a:t>“</a:t>
            </a:r>
            <a:r>
              <a:rPr b="0" i="1" lang="en-US" sz="1800" spc="-1" strike="noStrike">
                <a:latin typeface="Open Sans"/>
              </a:rPr>
              <a:t>La ingeniería de eq de fases comprende la aplicación del conocimiento fenomenológico del comportamiento de sistemas homogéneos y multifásicos, y su predicción mediante herramientas termodinámicas, con la finalidad de contribuir al desarrollo de procesos químicos. El diseño del equilibrio de fases es un nexo entre los requerimiento de un dado proceso y las actividades académicas de medición y modelado de datos experimentales.</a:t>
            </a:r>
            <a:endParaRPr b="0" lang="en-US" sz="1800" spc="-1" strike="noStrike">
              <a:latin typeface="Arial"/>
            </a:endParaRPr>
          </a:p>
          <a:p>
            <a:r>
              <a:rPr b="0" i="1" lang="en-US" sz="1800" spc="-1" strike="noStrike">
                <a:latin typeface="Open Sans"/>
              </a:rPr>
              <a:t>[…] Esta disponibilidad (de simuladores computacionales) hace necesario estudiarla, con la finalidad de alcanzar un uso más fehaciente y efectivo de éstos, a través del desarrollo de criterios generales que faciliten la comprensión del potencial y limitaciones del proceso químico.”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Open Sans"/>
              </a:rPr>
              <a:t>Pereda, tesis doctoral, PLAPIQUI/UNS </a:t>
            </a:r>
            <a:r>
              <a:rPr b="1" lang="en-US" sz="1800" spc="-1" strike="noStrike">
                <a:latin typeface="Open Sans"/>
              </a:rPr>
              <a:t>2003</a:t>
            </a:r>
            <a:r>
              <a:rPr b="0" lang="en-US" sz="1800" spc="-1" strike="noStrike">
                <a:latin typeface="Open Sans"/>
              </a:rPr>
              <a:t>, pp 4.1.</a:t>
            </a:r>
            <a:endParaRPr b="0" lang="en-US" sz="18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body"/>
          </p:nvPr>
        </p:nvSpPr>
        <p:spPr>
          <a:xfrm>
            <a:off x="1044000" y="5096520"/>
            <a:ext cx="5471280" cy="448668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Ability concerns contact</a:t>
            </a:r>
            <a:endParaRPr b="0" lang="en-US" sz="2400" spc="-1" strike="noStrike">
              <a:latin typeface="Arial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Assisting with needs</a:t>
            </a:r>
            <a:endParaRPr b="0" lang="en-US" sz="2400" spc="-1" strike="noStrike">
              <a:latin typeface="Arial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Breaks</a:t>
            </a:r>
            <a:endParaRPr b="0" lang="en-US" sz="2400" spc="-1" strike="noStrike">
              <a:latin typeface="Arial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“</a:t>
            </a:r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Can everyone see [me/ the board/ the screen/ the main point of focus]?”</a:t>
            </a:r>
            <a:endParaRPr b="0" lang="en-US" sz="2400" spc="-1" strike="noStrike">
              <a:latin typeface="Arial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“</a:t>
            </a:r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Can everyone hear me at this volume? Am I speaking at a good pace?”</a:t>
            </a:r>
            <a:endParaRPr b="0" lang="en-US" sz="2400" spc="-1" strike="noStrike">
              <a:latin typeface="Arial"/>
            </a:endParaRPr>
          </a:p>
          <a:p>
            <a:r>
              <a:rPr b="0" lang="en-US" sz="2400" spc="-1" strike="noStrike">
                <a:solidFill>
                  <a:srgbClr val="353535"/>
                </a:solidFill>
                <a:latin typeface="AppleSystemUIFont"/>
                <a:ea typeface="AppleSystemUIFont"/>
              </a:rPr>
              <a:t>New words/phrases</a:t>
            </a:r>
            <a:endParaRPr b="0" lang="en-US" sz="24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8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subTitle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subTitle"/>
          </p:nvPr>
        </p:nvSpPr>
        <p:spPr>
          <a:xfrm>
            <a:off x="599760" y="301320"/>
            <a:ext cx="107982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61329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9" name="PlaceHolder 5"/>
          <p:cNvSpPr>
            <a:spLocks noGrp="1"/>
          </p:cNvSpPr>
          <p:nvPr>
            <p:ph type="body"/>
          </p:nvPr>
        </p:nvSpPr>
        <p:spPr>
          <a:xfrm>
            <a:off x="599760" y="405864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425088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7902000" y="176868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body"/>
          </p:nvPr>
        </p:nvSpPr>
        <p:spPr>
          <a:xfrm>
            <a:off x="790200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5" name="PlaceHolder 6"/>
          <p:cNvSpPr>
            <a:spLocks noGrp="1"/>
          </p:cNvSpPr>
          <p:nvPr>
            <p:ph type="body"/>
          </p:nvPr>
        </p:nvSpPr>
        <p:spPr>
          <a:xfrm>
            <a:off x="425088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6" name="PlaceHolder 7"/>
          <p:cNvSpPr>
            <a:spLocks noGrp="1"/>
          </p:cNvSpPr>
          <p:nvPr>
            <p:ph type="body"/>
          </p:nvPr>
        </p:nvSpPr>
        <p:spPr>
          <a:xfrm>
            <a:off x="599760" y="4058640"/>
            <a:ext cx="34768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132960" y="1768680"/>
            <a:ext cx="52693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99760" y="4058640"/>
            <a:ext cx="107982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200" cy="12618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200" cy="12618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600" cy="5394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99760" y="301320"/>
            <a:ext cx="107982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200" cy="12618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600" cy="5394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200" cy="12618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5284800" cy="5394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148800" y="1828800"/>
            <a:ext cx="5284800" cy="5394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200" cy="126180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599760" y="1768680"/>
            <a:ext cx="107982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6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://www.battleforthenet.com/" TargetMode="External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6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6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548640" y="301320"/>
            <a:ext cx="10798200" cy="445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8000" spc="-1" strike="noStrike">
                <a:solidFill>
                  <a:srgbClr val="04617b"/>
                </a:solidFill>
                <a:latin typeface="Source Sans Pro Light"/>
              </a:rPr>
              <a:t>Cypurr Sessions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914400" y="5124960"/>
            <a:ext cx="10789560" cy="154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r>
              <a:rPr b="1" lang="en-US" sz="3600" spc="-1" strike="noStrike">
                <a:solidFill>
                  <a:srgbClr val="dbf5f9"/>
                </a:solidFill>
                <a:latin typeface="Source Sans Pro"/>
              </a:rPr>
              <a:t>The Holiday #CryptoParty Extravaganza</a:t>
            </a:r>
            <a:endParaRPr b="0" lang="en-US" sz="3600" spc="-1" strike="noStrike">
              <a:latin typeface="Arial"/>
            </a:endParaRPr>
          </a:p>
          <a:p>
            <a:r>
              <a:rPr b="1" lang="en-US" sz="3600" spc="-1" strike="noStrike">
                <a:solidFill>
                  <a:srgbClr val="dbf5f9"/>
                </a:solidFill>
                <a:latin typeface="Source Sans Pro"/>
              </a:rPr>
              <a:t>December 10</a:t>
            </a:r>
            <a:r>
              <a:rPr b="1" lang="en-US" sz="3600" spc="-1" strike="noStrike" baseline="101000">
                <a:solidFill>
                  <a:srgbClr val="dbf5f9"/>
                </a:solidFill>
                <a:latin typeface="Source Sans Pro"/>
              </a:rPr>
              <a:t>th</a:t>
            </a:r>
            <a:r>
              <a:rPr b="1" lang="en-US" sz="3600" spc="-1" strike="noStrike">
                <a:solidFill>
                  <a:srgbClr val="dbf5f9"/>
                </a:solidFill>
                <a:latin typeface="Source Sans Pro"/>
              </a:rPr>
              <a:t>, 2017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274" name="" descr=""/>
          <p:cNvPicPr/>
          <p:nvPr/>
        </p:nvPicPr>
        <p:blipFill>
          <a:blip r:embed="rId1"/>
          <a:stretch/>
        </p:blipFill>
        <p:spPr>
          <a:xfrm>
            <a:off x="7040880" y="0"/>
            <a:ext cx="4003920" cy="4205880"/>
          </a:xfrm>
          <a:prstGeom prst="rect">
            <a:avLst/>
          </a:prstGeom>
          <a:ln>
            <a:noFill/>
          </a:ln>
        </p:spPr>
      </p:pic>
      <p:pic>
        <p:nvPicPr>
          <p:cNvPr id="275" name="" descr=""/>
          <p:cNvPicPr/>
          <p:nvPr/>
        </p:nvPicPr>
        <p:blipFill>
          <a:blip r:embed="rId2"/>
          <a:stretch/>
        </p:blipFill>
        <p:spPr>
          <a:xfrm>
            <a:off x="8022240" y="822960"/>
            <a:ext cx="2218680" cy="2218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599040" y="12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The Threat?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599040" y="1920240"/>
            <a:ext cx="524052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ISP have more control over distribution of content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Censorship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Higher Prices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Pay to Play</a:t>
            </a:r>
            <a:endParaRPr b="0" lang="en-US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“</a:t>
            </a:r>
            <a:r>
              <a:rPr b="0" lang="en-US" sz="3200" spc="-1" strike="noStrike">
                <a:latin typeface="Source Sans Pro"/>
              </a:rPr>
              <a:t>...the rules prohibit Internet providers from blocking, throttling, and paid prioritization—"fast lanes" for sites that pay, and slow lanes for everyone else.”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97" name="" descr=""/>
          <p:cNvPicPr/>
          <p:nvPr/>
        </p:nvPicPr>
        <p:blipFill>
          <a:blip r:embed="rId1"/>
          <a:stretch/>
        </p:blipFill>
        <p:spPr>
          <a:xfrm>
            <a:off x="5845680" y="1733040"/>
            <a:ext cx="5766840" cy="384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599040" y="12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What To Do?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299" name="CustomShape 2"/>
          <p:cNvSpPr/>
          <p:nvPr/>
        </p:nvSpPr>
        <p:spPr>
          <a:xfrm>
            <a:off x="599040" y="1920240"/>
            <a:ext cx="524052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Check out </a:t>
            </a:r>
            <a:r>
              <a:rPr b="0" lang="en-US" sz="3200" spc="-1" strike="noStrike" u="sng">
                <a:solidFill>
                  <a:srgbClr val="0000ff"/>
                </a:solidFill>
                <a:uFillTx/>
                <a:latin typeface="Source Sans Pro"/>
                <a:hlinkClick r:id="rId1"/>
              </a:rPr>
              <a:t>www.battleforthenet.com/</a:t>
            </a:r>
            <a:r>
              <a:rPr b="0" lang="en-US" sz="3200" spc="-1" strike="noStrike">
                <a:solidFill>
                  <a:srgbClr val="0000ff"/>
                </a:solidFill>
                <a:latin typeface="Source Sans Pro"/>
              </a:rPr>
              <a:t> for more info!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ff"/>
                </a:solidFill>
                <a:latin typeface="Source Sans Pro"/>
              </a:rPr>
              <a:t>Comment on FCC.gov!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ff"/>
                </a:solidFill>
                <a:latin typeface="Source Sans Pro"/>
              </a:rPr>
              <a:t>Teach yourself, teach a friend!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00" name="CustomShape 3"/>
          <p:cNvSpPr/>
          <p:nvPr/>
        </p:nvSpPr>
        <p:spPr>
          <a:xfrm>
            <a:off x="6102360" y="1920240"/>
            <a:ext cx="524052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01" name="" descr=""/>
          <p:cNvPicPr/>
          <p:nvPr/>
        </p:nvPicPr>
        <p:blipFill>
          <a:blip r:embed="rId2"/>
          <a:stretch/>
        </p:blipFill>
        <p:spPr>
          <a:xfrm>
            <a:off x="6327360" y="1737360"/>
            <a:ext cx="5193720" cy="5211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731520" y="2327760"/>
            <a:ext cx="10606680" cy="242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US" sz="9600" spc="-1" strike="noStrike">
                <a:latin typeface="Source Sans Pro"/>
              </a:rPr>
              <a:t>STRETCH BREAK</a:t>
            </a:r>
            <a:endParaRPr b="0" lang="en-US" sz="9600" spc="-1" strike="noStrike"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599040" y="12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Mini Workshops!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731520" y="2834640"/>
            <a:ext cx="1073916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6000" spc="-1" strike="noStrike">
                <a:latin typeface="Source Sans Pro"/>
              </a:rPr>
              <a:t>5 Crypto Stocking Stuffers</a:t>
            </a:r>
            <a:endParaRPr b="0" lang="en-US" sz="60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6000" spc="-1" strike="noStrike">
                <a:latin typeface="Source Sans Pro"/>
              </a:rPr>
              <a:t>Blue Skies: Securing the Cloud</a:t>
            </a:r>
            <a:endParaRPr b="0" lang="en-US" sz="6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23"/>
              </a:spcAft>
            </a:pPr>
            <a:endParaRPr b="0" lang="en-US" sz="60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274320" y="98280"/>
            <a:ext cx="11521080" cy="237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US" sz="7200" spc="-1" strike="noStrike">
                <a:latin typeface="Source Sans Pro"/>
              </a:rPr>
              <a:t>Cybersecurity for the Soul</a:t>
            </a:r>
            <a:endParaRPr b="0" lang="en-US" sz="7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800" spc="-1" strike="noStrike">
                <a:latin typeface="Source Sans Pro"/>
              </a:rPr>
              <a:t>(for the Holidays and Beyond!)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306" name="" descr=""/>
          <p:cNvPicPr/>
          <p:nvPr/>
        </p:nvPicPr>
        <p:blipFill>
          <a:blip r:embed="rId1"/>
          <a:stretch/>
        </p:blipFill>
        <p:spPr>
          <a:xfrm>
            <a:off x="4572000" y="2259000"/>
            <a:ext cx="3108600" cy="5163480"/>
          </a:xfrm>
          <a:prstGeom prst="rect">
            <a:avLst/>
          </a:prstGeom>
          <a:ln>
            <a:noFill/>
          </a:ln>
        </p:spPr>
      </p:pic>
      <p:sp>
        <p:nvSpPr>
          <p:cNvPr id="307" name="CustomShape 2"/>
          <p:cNvSpPr/>
          <p:nvPr/>
        </p:nvSpPr>
        <p:spPr>
          <a:xfrm>
            <a:off x="5212080" y="4114800"/>
            <a:ext cx="2468520" cy="1737000"/>
          </a:xfrm>
          <a:prstGeom prst="rect">
            <a:avLst/>
          </a:prstGeom>
          <a:solidFill>
            <a:srgbClr val="cfe7f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CustomShape 3"/>
          <p:cNvSpPr/>
          <p:nvPr/>
        </p:nvSpPr>
        <p:spPr>
          <a:xfrm>
            <a:off x="5182560" y="4086720"/>
            <a:ext cx="3229560" cy="112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r>
              <a:rPr b="0" lang="en-US" sz="6600" spc="-1" strike="noStrike">
                <a:solidFill>
                  <a:srgbClr val="ce181e"/>
                </a:solidFill>
                <a:latin typeface="Source Sans Pro"/>
              </a:rPr>
              <a:t>Cyber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309" name="CustomShape 4"/>
          <p:cNvSpPr/>
          <p:nvPr/>
        </p:nvSpPr>
        <p:spPr>
          <a:xfrm>
            <a:off x="5182560" y="5013360"/>
            <a:ext cx="2834280" cy="8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r>
              <a:rPr b="0" lang="en-US" sz="4800" spc="-1" strike="noStrike">
                <a:solidFill>
                  <a:srgbClr val="ce181e"/>
                </a:solidFill>
                <a:latin typeface="Source Sans Pro"/>
              </a:rPr>
              <a:t>Security</a:t>
            </a:r>
            <a:endParaRPr b="0" lang="en-US" sz="4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>
                <p:childTnLst>
                  <p:par>
                    <p:cTn id="37" fill="freeze">
                      <p:stCondLst>
                        <p:cond delay="indefinite"/>
                      </p:stCondLst>
                      <p:childTnLst>
                        <p:par>
                          <p:cTn id="38" fill="freeze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599040" y="30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CustomShape 2"/>
          <p:cNvSpPr/>
          <p:nvPr/>
        </p:nvSpPr>
        <p:spPr>
          <a:xfrm>
            <a:off x="690480" y="1097280"/>
            <a:ext cx="10830600" cy="539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04617b"/>
                </a:solidFill>
                <a:latin typeface="Source Sans Pro Black"/>
              </a:rPr>
              <a:t>What are some infosec changes you wanna make you in your own life for the upcoming year? Think small, what can you do in the first month or two?</a:t>
            </a:r>
            <a:endParaRPr b="0" lang="en-US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04617b"/>
                </a:solidFill>
                <a:latin typeface="Source Sans Pro Black"/>
              </a:rPr>
              <a:t>Are there challenges in reaching your goal? How do you foresee overcoming them?</a:t>
            </a:r>
            <a:endParaRPr b="0" lang="en-US" sz="40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599040" y="30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CustomShape 2"/>
          <p:cNvSpPr/>
          <p:nvPr/>
        </p:nvSpPr>
        <p:spPr>
          <a:xfrm>
            <a:off x="507600" y="1563480"/>
            <a:ext cx="10830600" cy="539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04617b"/>
                </a:solidFill>
                <a:latin typeface="Source Sans Pro Black"/>
              </a:rPr>
              <a:t>Thinking beyond yourself to your community what are some ways you can improve infosec in the first couple months of the new year?</a:t>
            </a:r>
            <a:endParaRPr b="0" lang="en-US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04617b"/>
                </a:solidFill>
                <a:latin typeface="Source Sans Pro Black"/>
              </a:rPr>
              <a:t>Are there challenges in reaching your goal? How do you foresee overcoming them?</a:t>
            </a:r>
            <a:endParaRPr b="0" lang="en-US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4000" spc="-1" strike="noStrike"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599040" y="12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Thank You and Resources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599040" y="1920240"/>
            <a:ext cx="1073916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CyPurr Collective on Facebook for Future events!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Sign up to our email list too, we won’t spam ya!</a:t>
            </a:r>
            <a:endParaRPr b="0" lang="en-US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Current Events Resources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BattlefortheNet.com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23"/>
              </a:spcAft>
            </a:pP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23"/>
              </a:spcAft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316" name="" descr=""/>
          <p:cNvPicPr/>
          <p:nvPr/>
        </p:nvPicPr>
        <p:blipFill>
          <a:blip r:embed="rId1"/>
          <a:stretch/>
        </p:blipFill>
        <p:spPr>
          <a:xfrm>
            <a:off x="7315200" y="3291840"/>
            <a:ext cx="4100400" cy="411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CustomShape 1"/>
          <p:cNvSpPr/>
          <p:nvPr/>
        </p:nvSpPr>
        <p:spPr>
          <a:xfrm>
            <a:off x="599040" y="12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Thank You and Resources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599040" y="1920240"/>
            <a:ext cx="1073916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Further Resources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NYC CryptoParty Meetup/CryptoParty Harlem (Meetup)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HackBlossom (Hackblossom.org)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Tactical Tech Collective- </a:t>
            </a:r>
            <a:endParaRPr b="0" lang="en-US" sz="2800" spc="-1" strike="noStrike">
              <a:latin typeface="Arial"/>
            </a:endParaRPr>
          </a:p>
          <a:p>
            <a:pPr lvl="2" marL="1296000" indent="-287640">
              <a:lnSpc>
                <a:spcPct val="100000"/>
              </a:lnSpc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i="1" lang="en-US" sz="2400" spc="-1" strike="noStrike">
                <a:latin typeface="Source Sans Pro"/>
              </a:rPr>
              <a:t>Holistic Security</a:t>
            </a:r>
            <a:r>
              <a:rPr b="0" lang="en-US" sz="2400" spc="-1" strike="noStrike">
                <a:latin typeface="Source Sans Pro"/>
              </a:rPr>
              <a:t>,</a:t>
            </a:r>
            <a:r>
              <a:rPr b="0" i="1" lang="en-US" sz="2400" spc="-1" strike="noStrike">
                <a:latin typeface="Source Sans Pro"/>
              </a:rPr>
              <a:t> </a:t>
            </a:r>
            <a:endParaRPr b="0" lang="en-US" sz="2400" spc="-1" strike="noStrike">
              <a:latin typeface="Arial"/>
            </a:endParaRPr>
          </a:p>
          <a:p>
            <a:pPr lvl="2" marL="1296000" indent="-287640">
              <a:lnSpc>
                <a:spcPct val="100000"/>
              </a:lnSpc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i="1" lang="en-US" sz="2400" spc="-1" strike="noStrike">
                <a:latin typeface="Source Sans Pro"/>
              </a:rPr>
              <a:t>MyShadow</a:t>
            </a:r>
            <a:endParaRPr b="0" lang="en-US" sz="2400" spc="-1" strike="noStrike">
              <a:latin typeface="Arial"/>
            </a:endParaRPr>
          </a:p>
          <a:p>
            <a:pPr lvl="2" marL="1296000" indent="-287640">
              <a:lnSpc>
                <a:spcPct val="100000"/>
              </a:lnSpc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i="1" lang="en-US" sz="2400" spc="-1" strike="noStrike">
                <a:latin typeface="Source Sans Pro"/>
              </a:rPr>
              <a:t>Data Detox</a:t>
            </a:r>
            <a:endParaRPr b="0" lang="en-US" sz="24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EFF- </a:t>
            </a:r>
            <a:r>
              <a:rPr b="0" i="1" lang="en-US" sz="2800" spc="-1" strike="noStrike">
                <a:latin typeface="Source Sans Pro"/>
              </a:rPr>
              <a:t>Surveillance Self Defense (ssd.eff.org)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Freedom of the Press Foundation (Freedom.press)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AnarchoTech Collective- Ridgewood, NYC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23"/>
              </a:spcAft>
            </a:pP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1188720" y="4488840"/>
            <a:ext cx="9509400" cy="237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US" sz="7200" spc="-1" strike="noStrike">
                <a:solidFill>
                  <a:srgbClr val="00a6a8"/>
                </a:solidFill>
                <a:latin typeface="Source Sans Pro"/>
              </a:rPr>
              <a:t>See you next time!</a:t>
            </a:r>
            <a:endParaRPr b="0" lang="en-US" sz="7200" spc="-1" strike="noStrike">
              <a:latin typeface="Arial"/>
            </a:endParaRPr>
          </a:p>
        </p:txBody>
      </p:sp>
      <p:pic>
        <p:nvPicPr>
          <p:cNvPr id="320" name="" descr=""/>
          <p:cNvPicPr/>
          <p:nvPr/>
        </p:nvPicPr>
        <p:blipFill>
          <a:blip r:embed="rId1"/>
          <a:stretch/>
        </p:blipFill>
        <p:spPr>
          <a:xfrm>
            <a:off x="3474720" y="441000"/>
            <a:ext cx="4679280" cy="467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nodeType="mainSeq">
                <p:childTnLst>
                  <p:par>
                    <p:cTn id="55" fill="freeze">
                      <p:stCondLst>
                        <p:cond delay="indefinite"/>
                      </p:stCondLst>
                      <p:childTnLst>
                        <p:par>
                          <p:cTn id="56" fill="freeze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59" dur="1000" fill="hold"/>
                                        <p:tgtEl>
                                          <p:spTgt spid="319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60" dur="1000" fill="hold"/>
                                        <p:tgtEl>
                                          <p:spTgt spid="319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1" dur="1000" fill="hold"/>
                                        <p:tgtEl>
                                          <p:spTgt spid="319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2" dur="1000" fill="hold"/>
                                        <p:tgtEl>
                                          <p:spTgt spid="319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463040" y="182880"/>
            <a:ext cx="9235080" cy="191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/>
          <a:p>
            <a:pPr algn="ctr">
              <a:lnSpc>
                <a:spcPct val="100000"/>
              </a:lnSpc>
            </a:pPr>
            <a:r>
              <a:rPr b="0" lang="en-US" sz="9600" spc="-1" strike="noStrike">
                <a:solidFill>
                  <a:srgbClr val="00a6a8"/>
                </a:solidFill>
                <a:latin typeface="Source Sans Pro"/>
              </a:rPr>
              <a:t>WELCOME!</a:t>
            </a:r>
            <a:endParaRPr b="0" lang="en-US" sz="9600" spc="-1" strike="noStrike">
              <a:latin typeface="Arial"/>
            </a:endParaRPr>
          </a:p>
        </p:txBody>
      </p:sp>
      <p:pic>
        <p:nvPicPr>
          <p:cNvPr id="277" name="" descr=""/>
          <p:cNvPicPr/>
          <p:nvPr/>
        </p:nvPicPr>
        <p:blipFill>
          <a:blip r:embed="rId1"/>
          <a:stretch/>
        </p:blipFill>
        <p:spPr>
          <a:xfrm>
            <a:off x="3474720" y="1828800"/>
            <a:ext cx="5211720" cy="515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599040" y="12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Outline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690480" y="2103120"/>
            <a:ext cx="1073916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Introduction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Rules n’ Such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Current Events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Mini Workshops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5 Stocking Stuffer Apps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Blues Skies: Securing the Cloud</a:t>
            </a:r>
            <a:endParaRPr b="0" lang="en-US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Crypto Convos 4 the Holidays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Thank You/Resources</a:t>
            </a: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599040" y="12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Who are we? Who are you?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599040" y="1920240"/>
            <a:ext cx="1073916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We are the…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The Cypurr Collective: A group of folks that organize cybersecurity workshops and socials, looking to spread knowledge and talk about privacy rights! </a:t>
            </a:r>
            <a:endParaRPr b="0" lang="en-US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...and you are?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Name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Pronouns (i.e. he/him, she/her, they/them, ze/zer, etc)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In a few words, what brings you here today?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599040" y="12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Source Sans Pro Light"/>
              </a:rPr>
              <a:t>A few rules for this workshop …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599040" y="1737360"/>
            <a:ext cx="10739160" cy="539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Share the space!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Step Up Step Back: Ask a question, give a comment, leave room for others to speak</a:t>
            </a:r>
            <a:endParaRPr b="0" lang="en-US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Stack!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Raise your hand and we will put you on the speaking queue</a:t>
            </a:r>
            <a:endParaRPr b="0" lang="en-US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Saf(er) Space</a:t>
            </a:r>
            <a:endParaRPr b="0" lang="en-US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We DO NOT tolerate language or behavior purposefully meant to demean or harm folks based on their identities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No one should be forced to discuss their own experience/threat model/situation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latin typeface="Source Sans Pro"/>
              </a:rPr>
              <a:t>What’s said in the room, stays in the room</a:t>
            </a:r>
            <a:endParaRPr b="0" lang="en-US" sz="28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123"/>
              </a:spcAft>
              <a:buClr>
                <a:srgbClr val="04617b"/>
              </a:buClr>
              <a:buSzPct val="75000"/>
              <a:buFont typeface="Symbol"/>
              <a:buChar char=""/>
            </a:pPr>
            <a:r>
              <a:rPr b="1" lang="en-US" sz="2800" spc="-1" strike="noStrike">
                <a:latin typeface="Source Sans Pro"/>
              </a:rPr>
              <a:t>Consent</a:t>
            </a:r>
            <a:r>
              <a:rPr b="0" lang="en-US" sz="2800" spc="-1" strike="noStrike">
                <a:latin typeface="Source Sans Pro"/>
              </a:rPr>
              <a:t>: Ask before helping someone out, before taking their device</a:t>
            </a:r>
            <a:endParaRPr b="0" lang="en-US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Photo/Video- No photo/video without asking! 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Bonus Rule: Try not to invalidate experiences!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23"/>
              </a:spcAft>
            </a:pP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650880" y="-1463040"/>
            <a:ext cx="10798200" cy="585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US" sz="8800" spc="-1" strike="noStrike">
                <a:solidFill>
                  <a:srgbClr val="04617b"/>
                </a:solidFill>
                <a:latin typeface="Source Sans Pro Black"/>
              </a:rPr>
              <a:t>Current Events!</a:t>
            </a:r>
            <a:endParaRPr b="0" lang="en-US" sz="8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8800" spc="-1" strike="noStrike">
              <a:latin typeface="Arial"/>
            </a:endParaRPr>
          </a:p>
        </p:txBody>
      </p:sp>
      <p:pic>
        <p:nvPicPr>
          <p:cNvPr id="285" name="" descr=""/>
          <p:cNvPicPr/>
          <p:nvPr/>
        </p:nvPicPr>
        <p:blipFill>
          <a:blip r:embed="rId1"/>
          <a:stretch/>
        </p:blipFill>
        <p:spPr>
          <a:xfrm>
            <a:off x="2286000" y="2011680"/>
            <a:ext cx="7680600" cy="5128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>
                <p:childTnLst>
                  <p:par>
                    <p:cTn id="13" fill="freeze">
                      <p:stCondLst>
                        <p:cond delay="0"/>
                      </p:stCondLst>
                      <p:childTnLst>
                        <p:par>
                          <p:cTn id="14" fill="freeze">
                            <p:stCondLst>
                              <p:cond delay="0"/>
                            </p:stCondLst>
                            <p:childTnLst>
                              <p:par>
                                <p:cTn id="15" nodeType="withEffect" fill="hold" presetClass="entr" presetID="3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" dur="2000"/>
                                        <p:tgtEl>
                                          <p:spTgt spid="284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str">
                                      <p:cBhvr additive="repl">
                                        <p:cTn id="18" dur="2000" fill="hold"/>
                                        <p:tgtEl>
                                          <p:spTgt spid="284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strVal val="72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9" dur="2000" fill="hold"/>
                                        <p:tgtEl>
                                          <p:spTgt spid="284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20" dur="2000" fill="hold"/>
                                        <p:tgtEl>
                                          <p:spTgt spid="284">
                                            <p:txEl>
                                              <p:pRg st="0" end="16"/>
                                            </p:txEl>
                                          </p:spTgt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599040" y="-747000"/>
            <a:ext cx="10798200" cy="794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8000" spc="-1" strike="noStrike">
                <a:solidFill>
                  <a:srgbClr val="04617b"/>
                </a:solidFill>
                <a:latin typeface="Source Sans Pro Black"/>
              </a:rPr>
              <a:t>WHAT’S ON YOUR MIND?</a:t>
            </a:r>
            <a:endParaRPr b="0" lang="en-US" sz="8000" spc="-1" strike="noStrike">
              <a:latin typeface="Arial"/>
            </a:endParaRPr>
          </a:p>
        </p:txBody>
      </p:sp>
      <p:pic>
        <p:nvPicPr>
          <p:cNvPr id="287" name="" descr=""/>
          <p:cNvPicPr/>
          <p:nvPr/>
        </p:nvPicPr>
        <p:blipFill>
          <a:blip r:embed="rId1"/>
          <a:stretch/>
        </p:blipFill>
        <p:spPr>
          <a:xfrm>
            <a:off x="3881160" y="406440"/>
            <a:ext cx="4348080" cy="4348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548640" y="301320"/>
            <a:ext cx="10798200" cy="445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8000" spc="-1" strike="noStrike">
                <a:solidFill>
                  <a:srgbClr val="04617b"/>
                </a:solidFill>
                <a:latin typeface="Source Sans Pro Light"/>
              </a:rPr>
              <a:t>Story: </a:t>
            </a:r>
            <a:r>
              <a:rPr b="0" lang="en-US" sz="5400" spc="-1" strike="noStrike">
                <a:solidFill>
                  <a:srgbClr val="04617b"/>
                </a:solidFill>
                <a:latin typeface="Source Sans Pro Light"/>
              </a:rPr>
              <a:t>I Want My NetNeutrality</a:t>
            </a:r>
            <a:r>
              <a:rPr b="0" lang="en-US" sz="7200" spc="-1" strike="noStrike">
                <a:solidFill>
                  <a:srgbClr val="04617b"/>
                </a:solidFill>
                <a:latin typeface="Source Sans Pro Light"/>
              </a:rPr>
              <a:t>!</a:t>
            </a:r>
            <a:r>
              <a:rPr b="0" lang="en-US" sz="8000" spc="-1" strike="noStrike">
                <a:solidFill>
                  <a:srgbClr val="04617b"/>
                </a:solidFill>
                <a:latin typeface="Source Sans Pro Light"/>
              </a:rPr>
              <a:t>  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552960" y="5216400"/>
            <a:ext cx="10789560" cy="154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23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dbf5f9"/>
                </a:solidFill>
                <a:latin typeface="Source Sans Pro"/>
              </a:rPr>
              <a:t>FCC Net Neutrality Vote Coming Up This Week</a:t>
            </a:r>
            <a:endParaRPr b="0" lang="en-US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23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dbf5f9"/>
                </a:solidFill>
                <a:latin typeface="Source Sans Pro"/>
              </a:rPr>
              <a:t>December 14th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90" name="" descr=""/>
          <p:cNvPicPr/>
          <p:nvPr/>
        </p:nvPicPr>
        <p:blipFill>
          <a:blip r:embed="rId1"/>
          <a:stretch/>
        </p:blipFill>
        <p:spPr>
          <a:xfrm>
            <a:off x="6400800" y="187560"/>
            <a:ext cx="5208120" cy="3469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599040" y="121320"/>
            <a:ext cx="1079820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The Story?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599040" y="1920240"/>
            <a:ext cx="524052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Net Neutrality is under attack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Net Neutrality rules established by the FCC under the Obama administration (alongside years of grassroots activism) keep ISPs from controlling how and what info is delivered to users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With the prediction that FCC members will vote by party lines, analyst say the December 14</a:t>
            </a:r>
            <a:r>
              <a:rPr b="0" lang="en-US" sz="3200" spc="-1" strike="noStrike" baseline="101000">
                <a:latin typeface="Source Sans Pro"/>
              </a:rPr>
              <a:t>th</a:t>
            </a:r>
            <a:r>
              <a:rPr b="0" lang="en-US" sz="3200" spc="-1" strike="noStrike">
                <a:latin typeface="Source Sans Pro"/>
              </a:rPr>
              <a:t> vote will reverse these rules, 3-2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09"/>
              </a:spcAft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09"/>
              </a:spcAft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09"/>
              </a:spcAft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93" name="CustomShape 3"/>
          <p:cNvSpPr/>
          <p:nvPr/>
        </p:nvSpPr>
        <p:spPr>
          <a:xfrm>
            <a:off x="6102360" y="1920240"/>
            <a:ext cx="5240520" cy="466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4" name="" descr=""/>
          <p:cNvPicPr/>
          <p:nvPr/>
        </p:nvPicPr>
        <p:blipFill>
          <a:blip r:embed="rId1"/>
          <a:stretch/>
        </p:blipFill>
        <p:spPr>
          <a:xfrm>
            <a:off x="7132320" y="1737720"/>
            <a:ext cx="3656880" cy="4571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1810</TotalTime>
  <Application>LibreOffice/5.4.2.2$MacOSX_X86_64 LibreOffice_project/22b09f6418e8c2d508a9eaf86b2399209b0990f4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2017-11-24T21:56:57Z</dcterms:created>
  <dc:creator/>
  <dc:description/>
  <dc:language>en-US</dc:language>
  <cp:lastModifiedBy/>
  <dcterms:modified xsi:type="dcterms:W3CDTF">2017-12-11T17:05:05Z</dcterms:modified>
  <cp:revision>8</cp:revision>
  <dc:subject/>
  <dc:title/>
</cp:coreProperties>
</file>